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Mon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Mono-bold.fntdata"/><Relationship Id="rId23" Type="http://schemas.openxmlformats.org/officeDocument/2006/relationships/font" Target="fonts/RobotoMon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Mono-boldItalic.fntdata"/><Relationship Id="rId25" Type="http://schemas.openxmlformats.org/officeDocument/2006/relationships/font" Target="fonts/RobotoMon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b92be55c10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gb92be55c1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b92be55c10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b92be55c10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b92be55c10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b92be55c10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b92be55c10_2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b92be55c10_2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b92be55c10_2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b92be55c10_2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b9639f6f2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b9639f6f2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b9639f6f2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b9639f6f2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b9639f6f25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b9639f6f25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b9639f6f25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b9639f6f25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b92be55c1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b92be55c1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b92be55c10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b92be55c10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b92be55c1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b92be55c1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b92be55c10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b92be55c10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b92be55c10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b92be55c10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b92be55c10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b92be55c10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b92be55c10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b92be55c10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b92be55c10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b92be55c10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8" name="Google Shape;48;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2810275" y="468375"/>
            <a:ext cx="6021900" cy="54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244825" y="1399550"/>
            <a:ext cx="8587500" cy="3169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2810275" y="468375"/>
            <a:ext cx="6021900" cy="54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2810275" y="468375"/>
            <a:ext cx="6021900" cy="54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 name="Google Shape;39;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1" name="Google Shape;4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4" name="Google Shape;4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810275" y="468375"/>
            <a:ext cx="6021900" cy="5493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44825" y="1399550"/>
            <a:ext cx="8587500" cy="3169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pic>
        <p:nvPicPr>
          <p:cNvPr id="9" name="Google Shape;9;p1"/>
          <p:cNvPicPr preferRelativeResize="0"/>
          <p:nvPr/>
        </p:nvPicPr>
        <p:blipFill>
          <a:blip r:embed="rId1">
            <a:alphaModFix/>
          </a:blip>
          <a:stretch>
            <a:fillRect/>
          </a:stretch>
        </p:blipFill>
        <p:spPr>
          <a:xfrm>
            <a:off x="159675" y="66545"/>
            <a:ext cx="2650600" cy="1211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hyperlink" Target="mailto:NEAT.B23@oakhillct.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3"/>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s"/>
              <a:t>Delivery, Preparation, and Distribution of GEER iPADs</a:t>
            </a:r>
            <a:endParaRPr/>
          </a:p>
        </p:txBody>
      </p:sp>
      <p:sp>
        <p:nvSpPr>
          <p:cNvPr id="56" name="Google Shape;56;p13"/>
          <p:cNvSpPr txBox="1"/>
          <p:nvPr/>
        </p:nvSpPr>
        <p:spPr>
          <a:xfrm>
            <a:off x="1051200" y="3072175"/>
            <a:ext cx="7041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a:t>Procedures for Participating Providers</a:t>
            </a:r>
            <a:endParaRPr/>
          </a:p>
        </p:txBody>
      </p:sp>
      <p:pic>
        <p:nvPicPr>
          <p:cNvPr id="57" name="Google Shape;57;p13"/>
          <p:cNvPicPr preferRelativeResize="0"/>
          <p:nvPr/>
        </p:nvPicPr>
        <p:blipFill>
          <a:blip r:embed="rId3">
            <a:alphaModFix/>
          </a:blip>
          <a:stretch>
            <a:fillRect/>
          </a:stretch>
        </p:blipFill>
        <p:spPr>
          <a:xfrm>
            <a:off x="4660874" y="4323125"/>
            <a:ext cx="4360272" cy="733699"/>
          </a:xfrm>
          <a:prstGeom prst="rect">
            <a:avLst/>
          </a:prstGeom>
          <a:noFill/>
          <a:ln>
            <a:noFill/>
          </a:ln>
        </p:spPr>
      </p:pic>
      <p:sp>
        <p:nvSpPr>
          <p:cNvPr id="58" name="Google Shape;58;p13"/>
          <p:cNvSpPr txBox="1"/>
          <p:nvPr/>
        </p:nvSpPr>
        <p:spPr>
          <a:xfrm>
            <a:off x="144050" y="4732875"/>
            <a:ext cx="12606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700"/>
              <a:t>1.0</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2"/>
          <p:cNvSpPr txBox="1"/>
          <p:nvPr>
            <p:ph idx="1" type="body"/>
          </p:nvPr>
        </p:nvSpPr>
        <p:spPr>
          <a:xfrm>
            <a:off x="429750" y="1422550"/>
            <a:ext cx="3195300" cy="3289800"/>
          </a:xfrm>
          <a:prstGeom prst="rect">
            <a:avLst/>
          </a:prstGeom>
        </p:spPr>
        <p:txBody>
          <a:bodyPr anchorCtr="0" anchor="t" bIns="91425" lIns="91425" spcFirstLastPara="1" rIns="91425" wrap="square" tIns="91425">
            <a:normAutofit lnSpcReduction="20000"/>
          </a:bodyPr>
          <a:lstStyle/>
          <a:p>
            <a:pPr indent="-381000" lvl="0" marL="457200" rtl="0" algn="l">
              <a:spcBef>
                <a:spcPts val="0"/>
              </a:spcBef>
              <a:spcAft>
                <a:spcPts val="0"/>
              </a:spcAft>
              <a:buSzPts val="2400"/>
              <a:buChar char="●"/>
            </a:pPr>
            <a:r>
              <a:rPr lang="es" sz="2400"/>
              <a:t>Click the “home” button to see all the installed apps. The apps may vary slightly from what is shown here.</a:t>
            </a:r>
            <a:endParaRPr sz="2400"/>
          </a:p>
          <a:p>
            <a:pPr indent="0" lvl="0" marL="1371600" rtl="0" algn="l">
              <a:spcBef>
                <a:spcPts val="1200"/>
              </a:spcBef>
              <a:spcAft>
                <a:spcPts val="1200"/>
              </a:spcAft>
              <a:buNone/>
            </a:pPr>
            <a:r>
              <a:t/>
            </a:r>
            <a:endParaRPr sz="2400"/>
          </a:p>
        </p:txBody>
      </p:sp>
      <p:sp>
        <p:nvSpPr>
          <p:cNvPr id="120" name="Google Shape;120;p22"/>
          <p:cNvSpPr txBox="1"/>
          <p:nvPr/>
        </p:nvSpPr>
        <p:spPr>
          <a:xfrm>
            <a:off x="3162800" y="552800"/>
            <a:ext cx="54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21" name="Google Shape;121;p22"/>
          <p:cNvSpPr txBox="1"/>
          <p:nvPr/>
        </p:nvSpPr>
        <p:spPr>
          <a:xfrm>
            <a:off x="3099350" y="457450"/>
            <a:ext cx="5754600" cy="96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s" sz="1800">
                <a:solidFill>
                  <a:schemeClr val="dk2"/>
                </a:solidFill>
              </a:rPr>
              <a:t>Assignment and Distribution</a:t>
            </a:r>
            <a:endParaRPr b="1" sz="4200">
              <a:solidFill>
                <a:schemeClr val="dk1"/>
              </a:solidFill>
            </a:endParaRPr>
          </a:p>
          <a:p>
            <a:pPr indent="0" lvl="0" marL="0" rtl="0" algn="l">
              <a:lnSpc>
                <a:spcPct val="115000"/>
              </a:lnSpc>
              <a:spcBef>
                <a:spcPts val="1200"/>
              </a:spcBef>
              <a:spcAft>
                <a:spcPts val="1200"/>
              </a:spcAft>
              <a:buNone/>
            </a:pPr>
            <a:r>
              <a:t/>
            </a:r>
            <a:endParaRPr b="1" sz="2000">
              <a:solidFill>
                <a:schemeClr val="dk2"/>
              </a:solidFill>
            </a:endParaRPr>
          </a:p>
        </p:txBody>
      </p:sp>
      <p:pic>
        <p:nvPicPr>
          <p:cNvPr id="122" name="Google Shape;122;p22"/>
          <p:cNvPicPr preferRelativeResize="0"/>
          <p:nvPr/>
        </p:nvPicPr>
        <p:blipFill>
          <a:blip r:embed="rId3">
            <a:alphaModFix/>
          </a:blip>
          <a:stretch>
            <a:fillRect/>
          </a:stretch>
        </p:blipFill>
        <p:spPr>
          <a:xfrm>
            <a:off x="6488050" y="1526974"/>
            <a:ext cx="1750600" cy="2334150"/>
          </a:xfrm>
          <a:prstGeom prst="rect">
            <a:avLst/>
          </a:prstGeom>
          <a:noFill/>
          <a:ln>
            <a:noFill/>
          </a:ln>
        </p:spPr>
      </p:pic>
      <p:sp>
        <p:nvSpPr>
          <p:cNvPr id="123" name="Google Shape;123;p22"/>
          <p:cNvSpPr/>
          <p:nvPr/>
        </p:nvSpPr>
        <p:spPr>
          <a:xfrm>
            <a:off x="6280338" y="1322950"/>
            <a:ext cx="2166000" cy="2782200"/>
          </a:xfrm>
          <a:prstGeom prst="rect">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22"/>
          <p:cNvPicPr preferRelativeResize="0"/>
          <p:nvPr/>
        </p:nvPicPr>
        <p:blipFill>
          <a:blip r:embed="rId4">
            <a:alphaModFix/>
          </a:blip>
          <a:stretch>
            <a:fillRect/>
          </a:stretch>
        </p:blipFill>
        <p:spPr>
          <a:xfrm rot="-5400000">
            <a:off x="3917565" y="2742161"/>
            <a:ext cx="1315297" cy="1778779"/>
          </a:xfrm>
          <a:prstGeom prst="rect">
            <a:avLst/>
          </a:prstGeom>
          <a:noFill/>
          <a:ln>
            <a:noFill/>
          </a:ln>
        </p:spPr>
      </p:pic>
      <p:cxnSp>
        <p:nvCxnSpPr>
          <p:cNvPr id="125" name="Google Shape;125;p22"/>
          <p:cNvCxnSpPr/>
          <p:nvPr/>
        </p:nvCxnSpPr>
        <p:spPr>
          <a:xfrm>
            <a:off x="3543425" y="2095075"/>
            <a:ext cx="1676400" cy="1558500"/>
          </a:xfrm>
          <a:prstGeom prst="straightConnector1">
            <a:avLst/>
          </a:prstGeom>
          <a:noFill/>
          <a:ln cap="flat" cmpd="sng" w="38100">
            <a:solidFill>
              <a:srgbClr val="00FF00"/>
            </a:solidFill>
            <a:prstDash val="solid"/>
            <a:round/>
            <a:headEnd len="med" w="med" type="none"/>
            <a:tailEnd len="med" w="med" type="triangle"/>
          </a:ln>
        </p:spPr>
      </p:cxnSp>
      <p:sp>
        <p:nvSpPr>
          <p:cNvPr id="126" name="Google Shape;126;p22"/>
          <p:cNvSpPr/>
          <p:nvPr/>
        </p:nvSpPr>
        <p:spPr>
          <a:xfrm>
            <a:off x="4658100" y="1566525"/>
            <a:ext cx="1477200" cy="1315200"/>
          </a:xfrm>
          <a:prstGeom prst="bentArrow">
            <a:avLst>
              <a:gd fmla="val 25000" name="adj1"/>
              <a:gd fmla="val 25000" name="adj2"/>
              <a:gd fmla="val 25000" name="adj3"/>
              <a:gd fmla="val 43750" name="adj4"/>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3"/>
          <p:cNvSpPr/>
          <p:nvPr/>
        </p:nvSpPr>
        <p:spPr>
          <a:xfrm>
            <a:off x="6024625" y="1256850"/>
            <a:ext cx="2166000" cy="2782200"/>
          </a:xfrm>
          <a:prstGeom prst="rect">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 name="Google Shape;132;p23"/>
          <p:cNvPicPr preferRelativeResize="0"/>
          <p:nvPr/>
        </p:nvPicPr>
        <p:blipFill>
          <a:blip r:embed="rId3">
            <a:alphaModFix/>
          </a:blip>
          <a:stretch>
            <a:fillRect/>
          </a:stretch>
        </p:blipFill>
        <p:spPr>
          <a:xfrm>
            <a:off x="6122202" y="1353550"/>
            <a:ext cx="1970876" cy="2627878"/>
          </a:xfrm>
          <a:prstGeom prst="rect">
            <a:avLst/>
          </a:prstGeom>
          <a:noFill/>
          <a:ln>
            <a:noFill/>
          </a:ln>
        </p:spPr>
      </p:pic>
      <p:cxnSp>
        <p:nvCxnSpPr>
          <p:cNvPr id="133" name="Google Shape;133;p23"/>
          <p:cNvCxnSpPr/>
          <p:nvPr/>
        </p:nvCxnSpPr>
        <p:spPr>
          <a:xfrm>
            <a:off x="4806725" y="2054975"/>
            <a:ext cx="2031300" cy="1113300"/>
          </a:xfrm>
          <a:prstGeom prst="straightConnector1">
            <a:avLst/>
          </a:prstGeom>
          <a:noFill/>
          <a:ln cap="flat" cmpd="sng" w="38100">
            <a:solidFill>
              <a:srgbClr val="00FF00"/>
            </a:solidFill>
            <a:prstDash val="solid"/>
            <a:round/>
            <a:headEnd len="med" w="med" type="none"/>
            <a:tailEnd len="med" w="med" type="triangle"/>
          </a:ln>
        </p:spPr>
      </p:cxnSp>
      <p:sp>
        <p:nvSpPr>
          <p:cNvPr id="134" name="Google Shape;134;p23"/>
          <p:cNvSpPr txBox="1"/>
          <p:nvPr>
            <p:ph idx="1" type="body"/>
          </p:nvPr>
        </p:nvSpPr>
        <p:spPr>
          <a:xfrm>
            <a:off x="118925" y="3298650"/>
            <a:ext cx="6047400" cy="1223100"/>
          </a:xfrm>
          <a:prstGeom prst="rect">
            <a:avLst/>
          </a:prstGeom>
        </p:spPr>
        <p:txBody>
          <a:bodyPr anchorCtr="0" anchor="t" bIns="91425" lIns="91425" spcFirstLastPara="1" rIns="91425" wrap="square" tIns="91425">
            <a:normAutofit fontScale="85000"/>
          </a:bodyPr>
          <a:lstStyle/>
          <a:p>
            <a:pPr indent="-358140" lvl="0" marL="457200" rtl="0" algn="l">
              <a:spcBef>
                <a:spcPts val="0"/>
              </a:spcBef>
              <a:spcAft>
                <a:spcPts val="0"/>
              </a:spcAft>
              <a:buSzPct val="100000"/>
              <a:buChar char="●"/>
            </a:pPr>
            <a:r>
              <a:rPr lang="es" sz="2400"/>
              <a:t>Click on the “registration” app icon. It may appear in a different location on the screen. This form assigns the iPAD to a family.</a:t>
            </a:r>
            <a:endParaRPr sz="2400"/>
          </a:p>
        </p:txBody>
      </p:sp>
      <p:sp>
        <p:nvSpPr>
          <p:cNvPr id="135" name="Google Shape;135;p23"/>
          <p:cNvSpPr txBox="1"/>
          <p:nvPr/>
        </p:nvSpPr>
        <p:spPr>
          <a:xfrm>
            <a:off x="3162800" y="552800"/>
            <a:ext cx="54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6" name="Google Shape;136;p23"/>
          <p:cNvSpPr txBox="1"/>
          <p:nvPr/>
        </p:nvSpPr>
        <p:spPr>
          <a:xfrm>
            <a:off x="3099350" y="509250"/>
            <a:ext cx="5754600" cy="96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s" sz="1800">
                <a:solidFill>
                  <a:schemeClr val="dk2"/>
                </a:solidFill>
              </a:rPr>
              <a:t>Assignment and Distribution</a:t>
            </a:r>
            <a:endParaRPr b="1" sz="4200">
              <a:solidFill>
                <a:schemeClr val="dk1"/>
              </a:solidFill>
            </a:endParaRPr>
          </a:p>
          <a:p>
            <a:pPr indent="0" lvl="0" marL="0" rtl="0" algn="l">
              <a:lnSpc>
                <a:spcPct val="115000"/>
              </a:lnSpc>
              <a:spcBef>
                <a:spcPts val="1200"/>
              </a:spcBef>
              <a:spcAft>
                <a:spcPts val="1200"/>
              </a:spcAft>
              <a:buNone/>
            </a:pPr>
            <a:r>
              <a:t/>
            </a:r>
            <a:endParaRPr b="1" sz="2000">
              <a:solidFill>
                <a:schemeClr val="dk2"/>
              </a:solidFill>
            </a:endParaRPr>
          </a:p>
        </p:txBody>
      </p:sp>
      <p:pic>
        <p:nvPicPr>
          <p:cNvPr id="137" name="Google Shape;137;p23"/>
          <p:cNvPicPr preferRelativeResize="0"/>
          <p:nvPr/>
        </p:nvPicPr>
        <p:blipFill>
          <a:blip r:embed="rId4">
            <a:alphaModFix/>
          </a:blip>
          <a:stretch>
            <a:fillRect/>
          </a:stretch>
        </p:blipFill>
        <p:spPr>
          <a:xfrm>
            <a:off x="4094375" y="1422550"/>
            <a:ext cx="1558501" cy="1558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4"/>
          <p:cNvPicPr preferRelativeResize="0"/>
          <p:nvPr/>
        </p:nvPicPr>
        <p:blipFill>
          <a:blip r:embed="rId3">
            <a:alphaModFix/>
          </a:blip>
          <a:stretch>
            <a:fillRect/>
          </a:stretch>
        </p:blipFill>
        <p:spPr>
          <a:xfrm>
            <a:off x="6286365" y="1336550"/>
            <a:ext cx="2354310" cy="2836798"/>
          </a:xfrm>
          <a:prstGeom prst="rect">
            <a:avLst/>
          </a:prstGeom>
          <a:noFill/>
          <a:ln>
            <a:noFill/>
          </a:ln>
        </p:spPr>
      </p:pic>
      <p:sp>
        <p:nvSpPr>
          <p:cNvPr id="143" name="Google Shape;143;p24"/>
          <p:cNvSpPr txBox="1"/>
          <p:nvPr>
            <p:ph idx="1" type="body"/>
          </p:nvPr>
        </p:nvSpPr>
        <p:spPr>
          <a:xfrm>
            <a:off x="429750" y="1422550"/>
            <a:ext cx="5576100" cy="2836800"/>
          </a:xfrm>
          <a:prstGeom prst="rect">
            <a:avLst/>
          </a:prstGeom>
        </p:spPr>
        <p:txBody>
          <a:bodyPr anchorCtr="0" anchor="t" bIns="91425" lIns="91425" spcFirstLastPara="1" rIns="91425" wrap="square" tIns="91425">
            <a:normAutofit/>
          </a:bodyPr>
          <a:lstStyle/>
          <a:p>
            <a:pPr indent="-374650" lvl="0" marL="457200" rtl="0" algn="l">
              <a:lnSpc>
                <a:spcPct val="100000"/>
              </a:lnSpc>
              <a:spcBef>
                <a:spcPts val="0"/>
              </a:spcBef>
              <a:spcAft>
                <a:spcPts val="0"/>
              </a:spcAft>
              <a:buSzPts val="2300"/>
              <a:buChar char="●"/>
            </a:pPr>
            <a:r>
              <a:rPr lang="es" sz="2300"/>
              <a:t>A form will open. Provide the requested information about the family receiving the iPAD and your agency.</a:t>
            </a:r>
            <a:endParaRPr sz="2300"/>
          </a:p>
          <a:p>
            <a:pPr indent="-374650" lvl="0" marL="457200" rtl="0" algn="l">
              <a:lnSpc>
                <a:spcPct val="100000"/>
              </a:lnSpc>
              <a:spcBef>
                <a:spcPts val="0"/>
              </a:spcBef>
              <a:spcAft>
                <a:spcPts val="0"/>
              </a:spcAft>
              <a:buSzPts val="2300"/>
              <a:buChar char="●"/>
            </a:pPr>
            <a:r>
              <a:rPr lang="es" sz="2300"/>
              <a:t>Click “submit” when complete.</a:t>
            </a:r>
            <a:endParaRPr sz="2300"/>
          </a:p>
          <a:p>
            <a:pPr indent="-374650" lvl="0" marL="457200" rtl="0" algn="l">
              <a:lnSpc>
                <a:spcPct val="100000"/>
              </a:lnSpc>
              <a:spcBef>
                <a:spcPts val="0"/>
              </a:spcBef>
              <a:spcAft>
                <a:spcPts val="0"/>
              </a:spcAft>
              <a:buSzPts val="2300"/>
              <a:buChar char="●"/>
            </a:pPr>
            <a:r>
              <a:rPr lang="es" sz="2300"/>
              <a:t>The registration of the iPAD is complete.</a:t>
            </a:r>
            <a:endParaRPr sz="2300"/>
          </a:p>
        </p:txBody>
      </p:sp>
      <p:sp>
        <p:nvSpPr>
          <p:cNvPr id="144" name="Google Shape;144;p24"/>
          <p:cNvSpPr txBox="1"/>
          <p:nvPr/>
        </p:nvSpPr>
        <p:spPr>
          <a:xfrm>
            <a:off x="3162800" y="552800"/>
            <a:ext cx="54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5" name="Google Shape;145;p24"/>
          <p:cNvSpPr txBox="1"/>
          <p:nvPr/>
        </p:nvSpPr>
        <p:spPr>
          <a:xfrm>
            <a:off x="3099350" y="561875"/>
            <a:ext cx="5754600" cy="96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s" sz="1800">
                <a:solidFill>
                  <a:schemeClr val="dk2"/>
                </a:solidFill>
              </a:rPr>
              <a:t>Assignment and Distribution</a:t>
            </a:r>
            <a:endParaRPr b="1" sz="4200">
              <a:solidFill>
                <a:schemeClr val="dk1"/>
              </a:solidFill>
            </a:endParaRPr>
          </a:p>
          <a:p>
            <a:pPr indent="0" lvl="0" marL="0" rtl="0" algn="l">
              <a:lnSpc>
                <a:spcPct val="115000"/>
              </a:lnSpc>
              <a:spcBef>
                <a:spcPts val="1200"/>
              </a:spcBef>
              <a:spcAft>
                <a:spcPts val="1200"/>
              </a:spcAft>
              <a:buNone/>
            </a:pPr>
            <a:r>
              <a:t/>
            </a:r>
            <a:endParaRPr b="1" sz="2000">
              <a:solidFill>
                <a:schemeClr val="dk2"/>
              </a:solidFill>
            </a:endParaRPr>
          </a:p>
        </p:txBody>
      </p:sp>
      <p:sp>
        <p:nvSpPr>
          <p:cNvPr id="146" name="Google Shape;146;p24"/>
          <p:cNvSpPr/>
          <p:nvPr/>
        </p:nvSpPr>
        <p:spPr>
          <a:xfrm>
            <a:off x="6251900" y="1199600"/>
            <a:ext cx="2406300" cy="3110700"/>
          </a:xfrm>
          <a:prstGeom prst="rect">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txBox="1"/>
          <p:nvPr>
            <p:ph idx="1" type="body"/>
          </p:nvPr>
        </p:nvSpPr>
        <p:spPr>
          <a:xfrm>
            <a:off x="1602825" y="1353550"/>
            <a:ext cx="7080000" cy="3308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s" sz="2400"/>
              <a:t>Registration Form - Things to Know</a:t>
            </a:r>
            <a:endParaRPr sz="2400"/>
          </a:p>
          <a:p>
            <a:pPr indent="-381000" lvl="0" marL="457200" rtl="0" algn="l">
              <a:spcBef>
                <a:spcPts val="1200"/>
              </a:spcBef>
              <a:spcAft>
                <a:spcPts val="0"/>
              </a:spcAft>
              <a:buSzPts val="2400"/>
              <a:buChar char="●"/>
            </a:pPr>
            <a:r>
              <a:rPr lang="es" sz="2400"/>
              <a:t>All fields must be completed.</a:t>
            </a:r>
            <a:endParaRPr sz="2400"/>
          </a:p>
          <a:p>
            <a:pPr indent="-381000" lvl="0" marL="457200" rtl="0" algn="l">
              <a:spcBef>
                <a:spcPts val="0"/>
              </a:spcBef>
              <a:spcAft>
                <a:spcPts val="0"/>
              </a:spcAft>
              <a:buSzPts val="2400"/>
              <a:buChar char="●"/>
            </a:pPr>
            <a:r>
              <a:rPr lang="es" sz="2400"/>
              <a:t>The “User” always refers to the adult.</a:t>
            </a:r>
            <a:endParaRPr sz="2400"/>
          </a:p>
          <a:p>
            <a:pPr indent="-381000" lvl="0" marL="457200" rtl="0" algn="l">
              <a:spcBef>
                <a:spcPts val="0"/>
              </a:spcBef>
              <a:spcAft>
                <a:spcPts val="0"/>
              </a:spcAft>
              <a:buSzPts val="2400"/>
              <a:buChar char="●"/>
            </a:pPr>
            <a:r>
              <a:rPr lang="es" sz="2400"/>
              <a:t>The “Verification Code” is always </a:t>
            </a:r>
            <a:r>
              <a:rPr b="1" lang="es" sz="2400">
                <a:latin typeface="Roboto Mono"/>
                <a:ea typeface="Roboto Mono"/>
                <a:cs typeface="Roboto Mono"/>
                <a:sym typeface="Roboto Mono"/>
              </a:rPr>
              <a:t>geertogo</a:t>
            </a:r>
            <a:r>
              <a:rPr lang="es" sz="2400">
                <a:latin typeface="Roboto Mono"/>
                <a:ea typeface="Roboto Mono"/>
                <a:cs typeface="Roboto Mono"/>
                <a:sym typeface="Roboto Mono"/>
              </a:rPr>
              <a:t>.</a:t>
            </a:r>
            <a:endParaRPr sz="2400">
              <a:latin typeface="Roboto Mono"/>
              <a:ea typeface="Roboto Mono"/>
              <a:cs typeface="Roboto Mono"/>
              <a:sym typeface="Roboto Mono"/>
            </a:endParaRPr>
          </a:p>
          <a:p>
            <a:pPr indent="-381000" lvl="0" marL="457200" rtl="0" algn="l">
              <a:spcBef>
                <a:spcPts val="0"/>
              </a:spcBef>
              <a:spcAft>
                <a:spcPts val="0"/>
              </a:spcAft>
              <a:buSzPts val="2400"/>
              <a:buFont typeface="Roboto Mono"/>
              <a:buChar char="●"/>
            </a:pPr>
            <a:r>
              <a:rPr lang="es" sz="2400"/>
              <a:t>You must know beforehand whether the family needs cellular service or not.</a:t>
            </a:r>
            <a:r>
              <a:rPr lang="es" sz="2400">
                <a:latin typeface="Roboto Mono"/>
                <a:ea typeface="Roboto Mono"/>
                <a:cs typeface="Roboto Mono"/>
                <a:sym typeface="Roboto Mono"/>
              </a:rPr>
              <a:t> </a:t>
            </a:r>
            <a:endParaRPr sz="2400">
              <a:latin typeface="Roboto Mono"/>
              <a:ea typeface="Roboto Mono"/>
              <a:cs typeface="Roboto Mono"/>
              <a:sym typeface="Roboto Mono"/>
            </a:endParaRPr>
          </a:p>
          <a:p>
            <a:pPr indent="0" lvl="0" marL="1371600" rtl="0" algn="l">
              <a:spcBef>
                <a:spcPts val="1200"/>
              </a:spcBef>
              <a:spcAft>
                <a:spcPts val="1200"/>
              </a:spcAft>
              <a:buNone/>
            </a:pPr>
            <a:r>
              <a:t/>
            </a:r>
            <a:endParaRPr sz="2400"/>
          </a:p>
        </p:txBody>
      </p:sp>
      <p:sp>
        <p:nvSpPr>
          <p:cNvPr id="152" name="Google Shape;152;p25"/>
          <p:cNvSpPr txBox="1"/>
          <p:nvPr/>
        </p:nvSpPr>
        <p:spPr>
          <a:xfrm>
            <a:off x="3162800" y="552800"/>
            <a:ext cx="54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3" name="Google Shape;153;p25"/>
          <p:cNvSpPr txBox="1"/>
          <p:nvPr/>
        </p:nvSpPr>
        <p:spPr>
          <a:xfrm>
            <a:off x="3099350" y="509250"/>
            <a:ext cx="5754600" cy="96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s" sz="1800">
                <a:solidFill>
                  <a:schemeClr val="dk2"/>
                </a:solidFill>
              </a:rPr>
              <a:t>Assignment and Distribution</a:t>
            </a:r>
            <a:endParaRPr b="1" sz="4200">
              <a:solidFill>
                <a:schemeClr val="dk1"/>
              </a:solidFill>
            </a:endParaRPr>
          </a:p>
          <a:p>
            <a:pPr indent="0" lvl="0" marL="0" rtl="0" algn="l">
              <a:lnSpc>
                <a:spcPct val="115000"/>
              </a:lnSpc>
              <a:spcBef>
                <a:spcPts val="1200"/>
              </a:spcBef>
              <a:spcAft>
                <a:spcPts val="1200"/>
              </a:spcAft>
              <a:buNone/>
            </a:pPr>
            <a:r>
              <a:t/>
            </a:r>
            <a:endParaRPr b="1" sz="2000">
              <a:solidFill>
                <a:schemeClr val="dk2"/>
              </a:solidFill>
            </a:endParaRPr>
          </a:p>
        </p:txBody>
      </p:sp>
      <p:pic>
        <p:nvPicPr>
          <p:cNvPr id="154" name="Google Shape;154;p25"/>
          <p:cNvPicPr preferRelativeResize="0"/>
          <p:nvPr/>
        </p:nvPicPr>
        <p:blipFill>
          <a:blip r:embed="rId3">
            <a:alphaModFix/>
          </a:blip>
          <a:stretch>
            <a:fillRect/>
          </a:stretch>
        </p:blipFill>
        <p:spPr>
          <a:xfrm>
            <a:off x="484900" y="1353550"/>
            <a:ext cx="858625" cy="858625"/>
          </a:xfrm>
          <a:prstGeom prst="rect">
            <a:avLst/>
          </a:prstGeom>
          <a:noFill/>
          <a:ln>
            <a:noFill/>
          </a:ln>
        </p:spPr>
      </p:pic>
      <p:sp>
        <p:nvSpPr>
          <p:cNvPr id="155" name="Google Shape;155;p25"/>
          <p:cNvSpPr/>
          <p:nvPr/>
        </p:nvSpPr>
        <p:spPr>
          <a:xfrm>
            <a:off x="6654429" y="2788340"/>
            <a:ext cx="1546200" cy="400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6"/>
          <p:cNvSpPr txBox="1"/>
          <p:nvPr>
            <p:ph idx="1" type="body"/>
          </p:nvPr>
        </p:nvSpPr>
        <p:spPr>
          <a:xfrm>
            <a:off x="1602825" y="1353550"/>
            <a:ext cx="7080000" cy="3308700"/>
          </a:xfrm>
          <a:prstGeom prst="rect">
            <a:avLst/>
          </a:prstGeom>
        </p:spPr>
        <p:txBody>
          <a:bodyPr anchorCtr="0" anchor="t" bIns="91425" lIns="91425" spcFirstLastPara="1" rIns="91425" wrap="square" tIns="91425">
            <a:normAutofit fontScale="85000" lnSpcReduction="10000"/>
          </a:bodyPr>
          <a:lstStyle/>
          <a:p>
            <a:pPr indent="0" lvl="0" marL="457200" rtl="0" algn="l">
              <a:spcBef>
                <a:spcPts val="0"/>
              </a:spcBef>
              <a:spcAft>
                <a:spcPts val="0"/>
              </a:spcAft>
              <a:buNone/>
            </a:pPr>
            <a:r>
              <a:rPr lang="es" sz="2400"/>
              <a:t>At this point the GEER iPAD and charger can be placed in one of the vinyl bags that were provided. You may need to fold the handle on some case styles.</a:t>
            </a:r>
            <a:endParaRPr sz="2400"/>
          </a:p>
          <a:p>
            <a:pPr indent="0" lvl="0" marL="457200" rtl="0" algn="l">
              <a:spcBef>
                <a:spcPts val="1200"/>
              </a:spcBef>
              <a:spcAft>
                <a:spcPts val="0"/>
              </a:spcAft>
              <a:buNone/>
            </a:pPr>
            <a:r>
              <a:rPr lang="es" sz="2400"/>
              <a:t>When the family has the iPAD in hand there is one final step that is required, the family needs to complete the family agreement form. </a:t>
            </a:r>
            <a:endParaRPr sz="2400"/>
          </a:p>
          <a:p>
            <a:pPr indent="0" lvl="0" marL="457200" rtl="0" algn="l">
              <a:spcBef>
                <a:spcPts val="1200"/>
              </a:spcBef>
              <a:spcAft>
                <a:spcPts val="0"/>
              </a:spcAft>
              <a:buNone/>
            </a:pPr>
            <a:r>
              <a:t/>
            </a:r>
            <a:endParaRPr sz="2400"/>
          </a:p>
          <a:p>
            <a:pPr indent="0" lvl="0" marL="1371600" rtl="0" algn="l">
              <a:spcBef>
                <a:spcPts val="1200"/>
              </a:spcBef>
              <a:spcAft>
                <a:spcPts val="1200"/>
              </a:spcAft>
              <a:buNone/>
            </a:pPr>
            <a:r>
              <a:t/>
            </a:r>
            <a:endParaRPr sz="2400"/>
          </a:p>
        </p:txBody>
      </p:sp>
      <p:sp>
        <p:nvSpPr>
          <p:cNvPr id="161" name="Google Shape;161;p26"/>
          <p:cNvSpPr txBox="1"/>
          <p:nvPr/>
        </p:nvSpPr>
        <p:spPr>
          <a:xfrm>
            <a:off x="3162800" y="552800"/>
            <a:ext cx="54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62" name="Google Shape;162;p26"/>
          <p:cNvSpPr txBox="1"/>
          <p:nvPr/>
        </p:nvSpPr>
        <p:spPr>
          <a:xfrm>
            <a:off x="3099350" y="509250"/>
            <a:ext cx="5754600" cy="96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1800">
                <a:solidFill>
                  <a:schemeClr val="dk2"/>
                </a:solidFill>
              </a:rPr>
              <a:t>Assignment and Distribution</a:t>
            </a:r>
            <a:endParaRPr b="1" sz="4200">
              <a:solidFill>
                <a:schemeClr val="dk1"/>
              </a:solidFill>
            </a:endParaRPr>
          </a:p>
          <a:p>
            <a:pPr indent="0" lvl="0" marL="0" rtl="0" algn="l">
              <a:lnSpc>
                <a:spcPct val="115000"/>
              </a:lnSpc>
              <a:spcBef>
                <a:spcPts val="1200"/>
              </a:spcBef>
              <a:spcAft>
                <a:spcPts val="1200"/>
              </a:spcAft>
              <a:buNone/>
            </a:pPr>
            <a:r>
              <a:t/>
            </a:r>
            <a:endParaRPr b="1" sz="20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p:nvPr/>
        </p:nvSpPr>
        <p:spPr>
          <a:xfrm>
            <a:off x="2730225" y="1080575"/>
            <a:ext cx="2103600" cy="2670600"/>
          </a:xfrm>
          <a:prstGeom prst="rect">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7"/>
          <p:cNvSpPr txBox="1"/>
          <p:nvPr>
            <p:ph idx="1" type="body"/>
          </p:nvPr>
        </p:nvSpPr>
        <p:spPr>
          <a:xfrm>
            <a:off x="126125" y="3766900"/>
            <a:ext cx="6047400" cy="1223100"/>
          </a:xfrm>
          <a:prstGeom prst="rect">
            <a:avLst/>
          </a:prstGeom>
        </p:spPr>
        <p:txBody>
          <a:bodyPr anchorCtr="0" anchor="t" bIns="91425" lIns="91425" spcFirstLastPara="1" rIns="91425" wrap="square" tIns="91425">
            <a:normAutofit fontScale="77500" lnSpcReduction="10000"/>
          </a:bodyPr>
          <a:lstStyle/>
          <a:p>
            <a:pPr indent="-346710" lvl="0" marL="457200" rtl="0" algn="l">
              <a:spcBef>
                <a:spcPts val="0"/>
              </a:spcBef>
              <a:spcAft>
                <a:spcPts val="0"/>
              </a:spcAft>
              <a:buSzPct val="100000"/>
              <a:buChar char="●"/>
            </a:pPr>
            <a:r>
              <a:rPr lang="es" sz="2400"/>
              <a:t>The Family Agreement form is available electronically on the iPAD. Icon location may vary.</a:t>
            </a:r>
            <a:endParaRPr sz="2400"/>
          </a:p>
          <a:p>
            <a:pPr indent="0" lvl="0" marL="1371600" rtl="0" algn="l">
              <a:spcBef>
                <a:spcPts val="1200"/>
              </a:spcBef>
              <a:spcAft>
                <a:spcPts val="1200"/>
              </a:spcAft>
              <a:buNone/>
            </a:pPr>
            <a:r>
              <a:t/>
            </a:r>
            <a:endParaRPr sz="2400"/>
          </a:p>
        </p:txBody>
      </p:sp>
      <p:sp>
        <p:nvSpPr>
          <p:cNvPr id="169" name="Google Shape;169;p27"/>
          <p:cNvSpPr txBox="1"/>
          <p:nvPr/>
        </p:nvSpPr>
        <p:spPr>
          <a:xfrm>
            <a:off x="3162800" y="552800"/>
            <a:ext cx="54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70" name="Google Shape;170;p27"/>
          <p:cNvSpPr txBox="1"/>
          <p:nvPr/>
        </p:nvSpPr>
        <p:spPr>
          <a:xfrm>
            <a:off x="3099350" y="509250"/>
            <a:ext cx="5754600" cy="96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1800">
                <a:solidFill>
                  <a:schemeClr val="dk2"/>
                </a:solidFill>
              </a:rPr>
              <a:t>Assignment and Distribution</a:t>
            </a:r>
            <a:endParaRPr b="1" sz="4200">
              <a:solidFill>
                <a:schemeClr val="dk1"/>
              </a:solidFill>
            </a:endParaRPr>
          </a:p>
          <a:p>
            <a:pPr indent="0" lvl="0" marL="0" rtl="0" algn="l">
              <a:lnSpc>
                <a:spcPct val="115000"/>
              </a:lnSpc>
              <a:spcBef>
                <a:spcPts val="1200"/>
              </a:spcBef>
              <a:spcAft>
                <a:spcPts val="1200"/>
              </a:spcAft>
              <a:buNone/>
            </a:pPr>
            <a:r>
              <a:t/>
            </a:r>
            <a:endParaRPr b="1" sz="2000">
              <a:solidFill>
                <a:schemeClr val="dk2"/>
              </a:solidFill>
            </a:endParaRPr>
          </a:p>
        </p:txBody>
      </p:sp>
      <p:pic>
        <p:nvPicPr>
          <p:cNvPr id="171" name="Google Shape;171;p27"/>
          <p:cNvPicPr preferRelativeResize="0"/>
          <p:nvPr/>
        </p:nvPicPr>
        <p:blipFill>
          <a:blip r:embed="rId3">
            <a:alphaModFix/>
          </a:blip>
          <a:stretch>
            <a:fillRect/>
          </a:stretch>
        </p:blipFill>
        <p:spPr>
          <a:xfrm>
            <a:off x="6119138" y="1636750"/>
            <a:ext cx="1976976" cy="1641350"/>
          </a:xfrm>
          <a:prstGeom prst="rect">
            <a:avLst/>
          </a:prstGeom>
          <a:noFill/>
          <a:ln>
            <a:noFill/>
          </a:ln>
        </p:spPr>
      </p:pic>
      <p:pic>
        <p:nvPicPr>
          <p:cNvPr id="172" name="Google Shape;172;p27"/>
          <p:cNvPicPr preferRelativeResize="0"/>
          <p:nvPr/>
        </p:nvPicPr>
        <p:blipFill>
          <a:blip r:embed="rId4">
            <a:alphaModFix/>
          </a:blip>
          <a:stretch>
            <a:fillRect/>
          </a:stretch>
        </p:blipFill>
        <p:spPr>
          <a:xfrm>
            <a:off x="2859900" y="1148375"/>
            <a:ext cx="1876223" cy="2501674"/>
          </a:xfrm>
          <a:prstGeom prst="rect">
            <a:avLst/>
          </a:prstGeom>
          <a:noFill/>
          <a:ln>
            <a:noFill/>
          </a:ln>
        </p:spPr>
      </p:pic>
      <p:cxnSp>
        <p:nvCxnSpPr>
          <p:cNvPr id="173" name="Google Shape;173;p27"/>
          <p:cNvCxnSpPr/>
          <p:nvPr/>
        </p:nvCxnSpPr>
        <p:spPr>
          <a:xfrm>
            <a:off x="1276875" y="2119800"/>
            <a:ext cx="3124500" cy="408600"/>
          </a:xfrm>
          <a:prstGeom prst="straightConnector1">
            <a:avLst/>
          </a:prstGeom>
          <a:noFill/>
          <a:ln cap="flat" cmpd="sng" w="38100">
            <a:solidFill>
              <a:srgbClr val="00FF00"/>
            </a:solidFill>
            <a:prstDash val="solid"/>
            <a:round/>
            <a:headEnd len="med" w="med" type="none"/>
            <a:tailEnd len="med" w="med" type="triangle"/>
          </a:ln>
        </p:spPr>
      </p:cxnSp>
      <p:pic>
        <p:nvPicPr>
          <p:cNvPr id="174" name="Google Shape;174;p27"/>
          <p:cNvPicPr preferRelativeResize="0"/>
          <p:nvPr/>
        </p:nvPicPr>
        <p:blipFill>
          <a:blip r:embed="rId5">
            <a:alphaModFix/>
          </a:blip>
          <a:stretch>
            <a:fillRect/>
          </a:stretch>
        </p:blipFill>
        <p:spPr>
          <a:xfrm>
            <a:off x="662751" y="1444126"/>
            <a:ext cx="1513403" cy="1513403"/>
          </a:xfrm>
          <a:prstGeom prst="rect">
            <a:avLst/>
          </a:prstGeom>
          <a:noFill/>
          <a:ln>
            <a:noFill/>
          </a:ln>
        </p:spPr>
      </p:pic>
      <p:sp>
        <p:nvSpPr>
          <p:cNvPr id="175" name="Google Shape;175;p27"/>
          <p:cNvSpPr/>
          <p:nvPr/>
        </p:nvSpPr>
        <p:spPr>
          <a:xfrm>
            <a:off x="5960938" y="1258125"/>
            <a:ext cx="2166000" cy="2782200"/>
          </a:xfrm>
          <a:prstGeom prst="rect">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7"/>
          <p:cNvSpPr/>
          <p:nvPr/>
        </p:nvSpPr>
        <p:spPr>
          <a:xfrm>
            <a:off x="5237150" y="2132325"/>
            <a:ext cx="505800" cy="705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idx="1" type="body"/>
          </p:nvPr>
        </p:nvSpPr>
        <p:spPr>
          <a:xfrm>
            <a:off x="1602825" y="1353550"/>
            <a:ext cx="7080000" cy="3308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s" sz="2400"/>
              <a:t>Family Agreement Form - Things to Know</a:t>
            </a:r>
            <a:endParaRPr sz="2400"/>
          </a:p>
          <a:p>
            <a:pPr indent="-381000" lvl="0" marL="457200" rtl="0" algn="l">
              <a:spcBef>
                <a:spcPts val="1200"/>
              </a:spcBef>
              <a:spcAft>
                <a:spcPts val="0"/>
              </a:spcAft>
              <a:buSzPts val="2400"/>
              <a:buChar char="●"/>
            </a:pPr>
            <a:r>
              <a:rPr lang="es" sz="2400"/>
              <a:t>The family is acknowledging their decision about cell service on this form. However, it is the Registration Form that determines if cell service is discontinued.</a:t>
            </a:r>
            <a:endParaRPr sz="2400"/>
          </a:p>
          <a:p>
            <a:pPr indent="0" lvl="0" marL="457200" rtl="0" algn="l">
              <a:spcBef>
                <a:spcPts val="1200"/>
              </a:spcBef>
              <a:spcAft>
                <a:spcPts val="0"/>
              </a:spcAft>
              <a:buNone/>
            </a:pPr>
            <a:r>
              <a:t/>
            </a:r>
            <a:endParaRPr sz="2400"/>
          </a:p>
          <a:p>
            <a:pPr indent="0" lvl="0" marL="1371600" rtl="0" algn="l">
              <a:spcBef>
                <a:spcPts val="1200"/>
              </a:spcBef>
              <a:spcAft>
                <a:spcPts val="1200"/>
              </a:spcAft>
              <a:buNone/>
            </a:pPr>
            <a:r>
              <a:t/>
            </a:r>
            <a:endParaRPr sz="2400"/>
          </a:p>
        </p:txBody>
      </p:sp>
      <p:sp>
        <p:nvSpPr>
          <p:cNvPr id="182" name="Google Shape;182;p28"/>
          <p:cNvSpPr txBox="1"/>
          <p:nvPr/>
        </p:nvSpPr>
        <p:spPr>
          <a:xfrm>
            <a:off x="3162800" y="552800"/>
            <a:ext cx="54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3" name="Google Shape;183;p28"/>
          <p:cNvSpPr txBox="1"/>
          <p:nvPr/>
        </p:nvSpPr>
        <p:spPr>
          <a:xfrm>
            <a:off x="3099350" y="509250"/>
            <a:ext cx="5754600" cy="96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s" sz="1800">
                <a:solidFill>
                  <a:schemeClr val="dk2"/>
                </a:solidFill>
              </a:rPr>
              <a:t>Assignment and Distribution</a:t>
            </a:r>
            <a:endParaRPr b="1" sz="4200">
              <a:solidFill>
                <a:schemeClr val="dk1"/>
              </a:solidFill>
            </a:endParaRPr>
          </a:p>
          <a:p>
            <a:pPr indent="0" lvl="0" marL="0" rtl="0" algn="l">
              <a:lnSpc>
                <a:spcPct val="115000"/>
              </a:lnSpc>
              <a:spcBef>
                <a:spcPts val="1200"/>
              </a:spcBef>
              <a:spcAft>
                <a:spcPts val="1200"/>
              </a:spcAft>
              <a:buNone/>
            </a:pPr>
            <a:r>
              <a:t/>
            </a:r>
            <a:endParaRPr b="1" sz="2000">
              <a:solidFill>
                <a:schemeClr val="dk2"/>
              </a:solidFill>
            </a:endParaRPr>
          </a:p>
        </p:txBody>
      </p:sp>
      <p:pic>
        <p:nvPicPr>
          <p:cNvPr id="184" name="Google Shape;184;p28"/>
          <p:cNvPicPr preferRelativeResize="0"/>
          <p:nvPr/>
        </p:nvPicPr>
        <p:blipFill>
          <a:blip r:embed="rId3">
            <a:alphaModFix/>
          </a:blip>
          <a:stretch>
            <a:fillRect/>
          </a:stretch>
        </p:blipFill>
        <p:spPr>
          <a:xfrm>
            <a:off x="425025" y="1353550"/>
            <a:ext cx="965103" cy="96510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9"/>
          <p:cNvSpPr txBox="1"/>
          <p:nvPr>
            <p:ph idx="1" type="body"/>
          </p:nvPr>
        </p:nvSpPr>
        <p:spPr>
          <a:xfrm>
            <a:off x="403400" y="1353550"/>
            <a:ext cx="8279400" cy="3308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sz="2700"/>
              <a:t>Questions and Support</a:t>
            </a:r>
            <a:endParaRPr sz="3300"/>
          </a:p>
          <a:p>
            <a:pPr indent="-381000" lvl="0" marL="457200" rtl="0" algn="l">
              <a:spcBef>
                <a:spcPts val="1200"/>
              </a:spcBef>
              <a:spcAft>
                <a:spcPts val="0"/>
              </a:spcAft>
              <a:buSzPts val="2400"/>
              <a:buChar char="●"/>
            </a:pPr>
            <a:r>
              <a:rPr lang="es" sz="2400"/>
              <a:t>If you have any questions you can use the Help app on an iPAD to submit a help request.</a:t>
            </a:r>
            <a:endParaRPr sz="2400"/>
          </a:p>
          <a:p>
            <a:pPr indent="0" lvl="0" marL="457200" rtl="0" algn="l">
              <a:spcBef>
                <a:spcPts val="1200"/>
              </a:spcBef>
              <a:spcAft>
                <a:spcPts val="0"/>
              </a:spcAft>
              <a:buNone/>
            </a:pPr>
            <a:r>
              <a:t/>
            </a:r>
            <a:endParaRPr sz="2400"/>
          </a:p>
          <a:p>
            <a:pPr indent="0" lvl="0" marL="1371600" rtl="0" algn="l">
              <a:spcBef>
                <a:spcPts val="1200"/>
              </a:spcBef>
              <a:spcAft>
                <a:spcPts val="1200"/>
              </a:spcAft>
              <a:buNone/>
            </a:pPr>
            <a:r>
              <a:t/>
            </a:r>
            <a:endParaRPr sz="2400"/>
          </a:p>
        </p:txBody>
      </p:sp>
      <p:sp>
        <p:nvSpPr>
          <p:cNvPr id="190" name="Google Shape;190;p29"/>
          <p:cNvSpPr txBox="1"/>
          <p:nvPr/>
        </p:nvSpPr>
        <p:spPr>
          <a:xfrm>
            <a:off x="3162800" y="552800"/>
            <a:ext cx="54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1" name="Google Shape;191;p29"/>
          <p:cNvSpPr txBox="1"/>
          <p:nvPr/>
        </p:nvSpPr>
        <p:spPr>
          <a:xfrm>
            <a:off x="3099350" y="509250"/>
            <a:ext cx="5754600" cy="138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b="1" sz="4200">
              <a:solidFill>
                <a:schemeClr val="dk1"/>
              </a:solidFill>
            </a:endParaRPr>
          </a:p>
          <a:p>
            <a:pPr indent="0" lvl="0" marL="0" rtl="0" algn="l">
              <a:lnSpc>
                <a:spcPct val="115000"/>
              </a:lnSpc>
              <a:spcBef>
                <a:spcPts val="1200"/>
              </a:spcBef>
              <a:spcAft>
                <a:spcPts val="1200"/>
              </a:spcAft>
              <a:buNone/>
            </a:pPr>
            <a:r>
              <a:t/>
            </a:r>
            <a:endParaRPr b="1" sz="2000">
              <a:solidFill>
                <a:schemeClr val="dk2"/>
              </a:solidFill>
            </a:endParaRPr>
          </a:p>
        </p:txBody>
      </p:sp>
      <p:pic>
        <p:nvPicPr>
          <p:cNvPr id="192" name="Google Shape;192;p29"/>
          <p:cNvPicPr preferRelativeResize="0"/>
          <p:nvPr/>
        </p:nvPicPr>
        <p:blipFill>
          <a:blip r:embed="rId3">
            <a:alphaModFix/>
          </a:blip>
          <a:stretch>
            <a:fillRect/>
          </a:stretch>
        </p:blipFill>
        <p:spPr>
          <a:xfrm>
            <a:off x="4022113" y="3150475"/>
            <a:ext cx="1099775" cy="1099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idx="1" type="body"/>
          </p:nvPr>
        </p:nvSpPr>
        <p:spPr>
          <a:xfrm>
            <a:off x="840025" y="1359375"/>
            <a:ext cx="7416000" cy="2946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sz="2400"/>
              <a:t>Welcome, </a:t>
            </a:r>
            <a:endParaRPr sz="2400"/>
          </a:p>
          <a:p>
            <a:pPr indent="0" lvl="0" marL="0" rtl="0" algn="l">
              <a:spcBef>
                <a:spcPts val="1200"/>
              </a:spcBef>
              <a:spcAft>
                <a:spcPts val="0"/>
              </a:spcAft>
              <a:buNone/>
            </a:pPr>
            <a:r>
              <a:rPr lang="es" sz="2400"/>
              <a:t>This slideshow will describe two procedures:</a:t>
            </a:r>
            <a:endParaRPr sz="2400"/>
          </a:p>
          <a:p>
            <a:pPr indent="-381000" lvl="0" marL="457200" rtl="0" algn="l">
              <a:spcBef>
                <a:spcPts val="1200"/>
              </a:spcBef>
              <a:spcAft>
                <a:spcPts val="0"/>
              </a:spcAft>
              <a:buSzPts val="2400"/>
              <a:buAutoNum type="arabicPeriod"/>
            </a:pPr>
            <a:r>
              <a:rPr lang="es" sz="2400"/>
              <a:t>How to accept delivery of your GEER iPADS</a:t>
            </a:r>
            <a:endParaRPr sz="2400"/>
          </a:p>
          <a:p>
            <a:pPr indent="-381000" lvl="0" marL="457200" rtl="0" algn="l">
              <a:spcBef>
                <a:spcPts val="0"/>
              </a:spcBef>
              <a:spcAft>
                <a:spcPts val="0"/>
              </a:spcAft>
              <a:buSzPts val="2400"/>
              <a:buAutoNum type="arabicPeriod"/>
            </a:pPr>
            <a:r>
              <a:rPr lang="es" sz="2400"/>
              <a:t>How to prepare your iPads for distribution and assignment to a family.</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634375" y="332350"/>
            <a:ext cx="7900200" cy="40359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lang="es" sz="2400">
                <a:solidFill>
                  <a:schemeClr val="dk2"/>
                </a:solidFill>
              </a:rPr>
              <a:t>How to Accept Delivery of your GEER iPADS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idx="1" type="body"/>
          </p:nvPr>
        </p:nvSpPr>
        <p:spPr>
          <a:xfrm>
            <a:off x="840025" y="1359375"/>
            <a:ext cx="7416000" cy="29469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s" sz="1700"/>
              <a:t>A representative from the RESC Alliance will contact the primary program person reported to OEC and provide the delivery date.  Your primary program person must be available on this day. </a:t>
            </a:r>
            <a:r>
              <a:rPr lang="es" sz="1700"/>
              <a:t>Delivery will be no earlier that 8:30 and no later than 3:30. If possible, a specific time-frame will be provided. </a:t>
            </a:r>
            <a:endParaRPr sz="1700"/>
          </a:p>
          <a:p>
            <a:pPr indent="-336550" lvl="0" marL="457200" rtl="0" algn="l">
              <a:spcBef>
                <a:spcPts val="0"/>
              </a:spcBef>
              <a:spcAft>
                <a:spcPts val="0"/>
              </a:spcAft>
              <a:buSzPts val="1700"/>
              <a:buChar char="●"/>
            </a:pPr>
            <a:r>
              <a:rPr lang="es" sz="1700"/>
              <a:t>This representative will verify that your agency has completed and signed a </a:t>
            </a:r>
            <a:r>
              <a:rPr b="1" lang="es" sz="1700"/>
              <a:t>GEER Provider Agreement</a:t>
            </a:r>
            <a:r>
              <a:rPr lang="es" sz="1700"/>
              <a:t> in the case of Home Visiting or ECE programs. </a:t>
            </a:r>
            <a:r>
              <a:rPr lang="es" sz="1700"/>
              <a:t>B-3 providers will email your B-3 form to </a:t>
            </a:r>
            <a:r>
              <a:rPr lang="es" sz="1700" u="sng">
                <a:solidFill>
                  <a:schemeClr val="hlink"/>
                </a:solidFill>
                <a:hlinkClick r:id="rId3"/>
              </a:rPr>
              <a:t>NEAT.B23@oakhillct.org</a:t>
            </a:r>
            <a:r>
              <a:rPr lang="es" sz="1700"/>
              <a:t> upon delivery confirmation.</a:t>
            </a:r>
            <a:endParaRPr sz="1700"/>
          </a:p>
        </p:txBody>
      </p:sp>
      <p:sp>
        <p:nvSpPr>
          <p:cNvPr id="74" name="Google Shape;74;p16"/>
          <p:cNvSpPr txBox="1"/>
          <p:nvPr/>
        </p:nvSpPr>
        <p:spPr>
          <a:xfrm>
            <a:off x="3162800" y="552800"/>
            <a:ext cx="5419200" cy="6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5" name="Google Shape;75;p16"/>
          <p:cNvSpPr txBox="1"/>
          <p:nvPr/>
        </p:nvSpPr>
        <p:spPr>
          <a:xfrm>
            <a:off x="3099350" y="561875"/>
            <a:ext cx="57546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s" sz="2000">
                <a:solidFill>
                  <a:schemeClr val="dk2"/>
                </a:solidFill>
              </a:rPr>
              <a:t>How to accept delivery of your GEER iPADS</a:t>
            </a:r>
            <a:endParaRPr b="1" sz="2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idx="1" type="body"/>
          </p:nvPr>
        </p:nvSpPr>
        <p:spPr>
          <a:xfrm>
            <a:off x="840025" y="1359375"/>
            <a:ext cx="7416000" cy="2946900"/>
          </a:xfrm>
          <a:prstGeom prst="rect">
            <a:avLst/>
          </a:prstGeom>
        </p:spPr>
        <p:txBody>
          <a:bodyPr anchorCtr="0" anchor="t" bIns="91425" lIns="91425" spcFirstLastPara="1" rIns="91425" wrap="square" tIns="91425">
            <a:normAutofit lnSpcReduction="10000"/>
          </a:bodyPr>
          <a:lstStyle/>
          <a:p>
            <a:pPr indent="-381000" lvl="0" marL="457200" rtl="0" algn="l">
              <a:spcBef>
                <a:spcPts val="0"/>
              </a:spcBef>
              <a:spcAft>
                <a:spcPts val="0"/>
              </a:spcAft>
              <a:buSzPts val="2400"/>
              <a:buChar char="●"/>
            </a:pPr>
            <a:r>
              <a:rPr lang="es" sz="2400"/>
              <a:t>On delivery day, the delivery person will bring the iPADs. They will be delivered pre-installed in protective cases with power cords and vinyl carry bags.</a:t>
            </a:r>
            <a:endParaRPr sz="2400"/>
          </a:p>
          <a:p>
            <a:pPr indent="-381000" lvl="0" marL="457200" rtl="0" algn="l">
              <a:spcBef>
                <a:spcPts val="0"/>
              </a:spcBef>
              <a:spcAft>
                <a:spcPts val="0"/>
              </a:spcAft>
              <a:buSzPts val="2400"/>
              <a:buChar char="●"/>
            </a:pPr>
            <a:r>
              <a:rPr lang="es" sz="2400"/>
              <a:t>You will be asked to verify the count of</a:t>
            </a:r>
            <a:r>
              <a:rPr lang="es" sz="2400"/>
              <a:t> </a:t>
            </a:r>
            <a:r>
              <a:rPr lang="es" sz="2400"/>
              <a:t>the iPADs and sign a delivery confirmation. You will be provided a copy.</a:t>
            </a:r>
            <a:endParaRPr sz="2400"/>
          </a:p>
        </p:txBody>
      </p:sp>
      <p:sp>
        <p:nvSpPr>
          <p:cNvPr id="81" name="Google Shape;81;p17"/>
          <p:cNvSpPr txBox="1"/>
          <p:nvPr/>
        </p:nvSpPr>
        <p:spPr>
          <a:xfrm>
            <a:off x="3162800" y="552800"/>
            <a:ext cx="54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2" name="Google Shape;82;p17"/>
          <p:cNvSpPr txBox="1"/>
          <p:nvPr/>
        </p:nvSpPr>
        <p:spPr>
          <a:xfrm>
            <a:off x="3099350" y="561875"/>
            <a:ext cx="57546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s" sz="2000">
                <a:solidFill>
                  <a:schemeClr val="dk2"/>
                </a:solidFill>
              </a:rPr>
              <a:t>How to accept delivery of your GEER iPADS</a:t>
            </a:r>
            <a:endParaRPr b="1" sz="2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634375" y="332350"/>
            <a:ext cx="7900200" cy="4035900"/>
          </a:xfrm>
          <a:prstGeom prst="rect">
            <a:avLst/>
          </a:prstGeom>
        </p:spPr>
        <p:txBody>
          <a:bodyPr anchorCtr="0" anchor="ctr" bIns="91425" lIns="91425" spcFirstLastPara="1" rIns="91425" wrap="square" tIns="91425">
            <a:normAutofit/>
          </a:bodyPr>
          <a:lstStyle/>
          <a:p>
            <a:pPr indent="0" lvl="0" marL="457200" rtl="0" algn="ctr">
              <a:lnSpc>
                <a:spcPct val="115000"/>
              </a:lnSpc>
              <a:spcBef>
                <a:spcPts val="0"/>
              </a:spcBef>
              <a:spcAft>
                <a:spcPts val="1200"/>
              </a:spcAft>
              <a:buNone/>
            </a:pPr>
            <a:r>
              <a:rPr lang="es" sz="2400">
                <a:solidFill>
                  <a:schemeClr val="dk2"/>
                </a:solidFill>
              </a:rPr>
              <a:t>How to Prepare your iPADS for Distribution and Assign and to a Family.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txBox="1"/>
          <p:nvPr>
            <p:ph idx="1" type="body"/>
          </p:nvPr>
        </p:nvSpPr>
        <p:spPr>
          <a:xfrm>
            <a:off x="433500" y="1440663"/>
            <a:ext cx="4138500" cy="2946900"/>
          </a:xfrm>
          <a:prstGeom prst="rect">
            <a:avLst/>
          </a:prstGeom>
        </p:spPr>
        <p:txBody>
          <a:bodyPr anchorCtr="0" anchor="t" bIns="91425" lIns="91425" spcFirstLastPara="1" rIns="91425" wrap="square" tIns="91425">
            <a:normAutofit fontScale="92500" lnSpcReduction="20000"/>
          </a:bodyPr>
          <a:lstStyle/>
          <a:p>
            <a:pPr indent="-369570" lvl="0" marL="457200" rtl="0" algn="l">
              <a:spcBef>
                <a:spcPts val="0"/>
              </a:spcBef>
              <a:spcAft>
                <a:spcPts val="0"/>
              </a:spcAft>
              <a:buSzPct val="100000"/>
              <a:buChar char="●"/>
            </a:pPr>
            <a:r>
              <a:rPr lang="es" sz="2400"/>
              <a:t>Select an iPAD and turn it on. The power button is accessible on the back. Small fingers help! The Apple Logo will appear while it starts up. Note that case colors and styles may vary.</a:t>
            </a:r>
            <a:endParaRPr sz="2400"/>
          </a:p>
        </p:txBody>
      </p:sp>
      <p:sp>
        <p:nvSpPr>
          <p:cNvPr id="93" name="Google Shape;93;p19"/>
          <p:cNvSpPr txBox="1"/>
          <p:nvPr/>
        </p:nvSpPr>
        <p:spPr>
          <a:xfrm>
            <a:off x="3162800" y="552800"/>
            <a:ext cx="54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4" name="Google Shape;94;p19"/>
          <p:cNvSpPr txBox="1"/>
          <p:nvPr/>
        </p:nvSpPr>
        <p:spPr>
          <a:xfrm>
            <a:off x="3099350" y="561875"/>
            <a:ext cx="5754600" cy="965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s" sz="1800">
                <a:solidFill>
                  <a:schemeClr val="dk2"/>
                </a:solidFill>
              </a:rPr>
              <a:t>How to Prepare your GEER iPADS for Distribution</a:t>
            </a:r>
            <a:endParaRPr b="1" sz="4200">
              <a:solidFill>
                <a:schemeClr val="dk1"/>
              </a:solidFill>
            </a:endParaRPr>
          </a:p>
          <a:p>
            <a:pPr indent="0" lvl="0" marL="0" rtl="0" algn="l">
              <a:lnSpc>
                <a:spcPct val="115000"/>
              </a:lnSpc>
              <a:spcBef>
                <a:spcPts val="1200"/>
              </a:spcBef>
              <a:spcAft>
                <a:spcPts val="1200"/>
              </a:spcAft>
              <a:buNone/>
            </a:pPr>
            <a:r>
              <a:t/>
            </a:r>
            <a:endParaRPr b="1" sz="2000">
              <a:solidFill>
                <a:schemeClr val="dk2"/>
              </a:solidFill>
            </a:endParaRPr>
          </a:p>
        </p:txBody>
      </p:sp>
      <p:pic>
        <p:nvPicPr>
          <p:cNvPr id="95" name="Google Shape;95;p19"/>
          <p:cNvPicPr preferRelativeResize="0"/>
          <p:nvPr/>
        </p:nvPicPr>
        <p:blipFill>
          <a:blip r:embed="rId3">
            <a:alphaModFix/>
          </a:blip>
          <a:stretch>
            <a:fillRect/>
          </a:stretch>
        </p:blipFill>
        <p:spPr>
          <a:xfrm>
            <a:off x="4698525" y="1801425"/>
            <a:ext cx="2967179" cy="2225377"/>
          </a:xfrm>
          <a:prstGeom prst="rect">
            <a:avLst/>
          </a:prstGeom>
          <a:noFill/>
          <a:ln>
            <a:noFill/>
          </a:ln>
        </p:spPr>
      </p:pic>
      <p:cxnSp>
        <p:nvCxnSpPr>
          <p:cNvPr id="96" name="Google Shape;96;p19"/>
          <p:cNvCxnSpPr/>
          <p:nvPr/>
        </p:nvCxnSpPr>
        <p:spPr>
          <a:xfrm flipH="1">
            <a:off x="7014175" y="1332175"/>
            <a:ext cx="1676700" cy="933300"/>
          </a:xfrm>
          <a:prstGeom prst="straightConnector1">
            <a:avLst/>
          </a:prstGeom>
          <a:noFill/>
          <a:ln cap="flat" cmpd="sng" w="38100">
            <a:solidFill>
              <a:srgbClr val="00FF00"/>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idx="1" type="body"/>
          </p:nvPr>
        </p:nvSpPr>
        <p:spPr>
          <a:xfrm>
            <a:off x="429750" y="1422550"/>
            <a:ext cx="5850600" cy="2836800"/>
          </a:xfrm>
          <a:prstGeom prst="rect">
            <a:avLst/>
          </a:prstGeom>
        </p:spPr>
        <p:txBody>
          <a:bodyPr anchorCtr="0" anchor="t" bIns="91425" lIns="91425" spcFirstLastPara="1" rIns="91425" wrap="square" tIns="91425">
            <a:normAutofit fontScale="92500" lnSpcReduction="20000"/>
          </a:bodyPr>
          <a:lstStyle/>
          <a:p>
            <a:pPr indent="-369570" lvl="0" marL="457200" rtl="0" algn="l">
              <a:spcBef>
                <a:spcPts val="0"/>
              </a:spcBef>
              <a:spcAft>
                <a:spcPts val="0"/>
              </a:spcAft>
              <a:buSzPct val="100000"/>
              <a:buChar char="●"/>
            </a:pPr>
            <a:r>
              <a:rPr lang="es" sz="2400"/>
              <a:t>The iPAD should arrive charged enough to turn on. However, it may need to be charged for awhile before it will start. Charging cords were included in your delivery boxes. Setting up the charging cord is the same as with a cell phone. The charging port is on the side to the right of the handle on most cases.</a:t>
            </a:r>
            <a:endParaRPr sz="2400"/>
          </a:p>
        </p:txBody>
      </p:sp>
      <p:sp>
        <p:nvSpPr>
          <p:cNvPr id="102" name="Google Shape;102;p20"/>
          <p:cNvSpPr txBox="1"/>
          <p:nvPr/>
        </p:nvSpPr>
        <p:spPr>
          <a:xfrm>
            <a:off x="3162800" y="552800"/>
            <a:ext cx="54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3" name="Google Shape;103;p20"/>
          <p:cNvSpPr txBox="1"/>
          <p:nvPr/>
        </p:nvSpPr>
        <p:spPr>
          <a:xfrm>
            <a:off x="3099350" y="561875"/>
            <a:ext cx="5754600" cy="96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1800">
                <a:solidFill>
                  <a:schemeClr val="dk2"/>
                </a:solidFill>
              </a:rPr>
              <a:t>Assignment and </a:t>
            </a:r>
            <a:r>
              <a:rPr b="1" lang="es" sz="1800">
                <a:solidFill>
                  <a:schemeClr val="dk2"/>
                </a:solidFill>
              </a:rPr>
              <a:t>Distribution</a:t>
            </a:r>
            <a:endParaRPr b="1" sz="4200">
              <a:solidFill>
                <a:schemeClr val="dk1"/>
              </a:solidFill>
            </a:endParaRPr>
          </a:p>
          <a:p>
            <a:pPr indent="0" lvl="0" marL="0" rtl="0" algn="l">
              <a:lnSpc>
                <a:spcPct val="115000"/>
              </a:lnSpc>
              <a:spcBef>
                <a:spcPts val="1200"/>
              </a:spcBef>
              <a:spcAft>
                <a:spcPts val="1200"/>
              </a:spcAft>
              <a:buNone/>
            </a:pPr>
            <a:r>
              <a:t/>
            </a:r>
            <a:endParaRPr b="1" sz="2000">
              <a:solidFill>
                <a:schemeClr val="dk2"/>
              </a:solidFill>
            </a:endParaRPr>
          </a:p>
        </p:txBody>
      </p:sp>
      <p:pic>
        <p:nvPicPr>
          <p:cNvPr id="104" name="Google Shape;104;p20"/>
          <p:cNvPicPr preferRelativeResize="0"/>
          <p:nvPr/>
        </p:nvPicPr>
        <p:blipFill>
          <a:blip r:embed="rId3">
            <a:alphaModFix/>
          </a:blip>
          <a:stretch>
            <a:fillRect/>
          </a:stretch>
        </p:blipFill>
        <p:spPr>
          <a:xfrm rot="-5400000">
            <a:off x="6735990" y="1190811"/>
            <a:ext cx="1315297" cy="1778779"/>
          </a:xfrm>
          <a:prstGeom prst="rect">
            <a:avLst/>
          </a:prstGeom>
          <a:noFill/>
          <a:ln>
            <a:noFill/>
          </a:ln>
        </p:spPr>
      </p:pic>
      <p:cxnSp>
        <p:nvCxnSpPr>
          <p:cNvPr id="105" name="Google Shape;105;p20"/>
          <p:cNvCxnSpPr/>
          <p:nvPr/>
        </p:nvCxnSpPr>
        <p:spPr>
          <a:xfrm rot="10800000">
            <a:off x="8187100" y="2129825"/>
            <a:ext cx="697800" cy="1458900"/>
          </a:xfrm>
          <a:prstGeom prst="straightConnector1">
            <a:avLst/>
          </a:prstGeom>
          <a:noFill/>
          <a:ln cap="flat" cmpd="sng" w="38100">
            <a:solidFill>
              <a:srgbClr val="00FF00"/>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idx="1" type="body"/>
          </p:nvPr>
        </p:nvSpPr>
        <p:spPr>
          <a:xfrm>
            <a:off x="429750" y="1422550"/>
            <a:ext cx="5850600" cy="28368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Char char="●"/>
            </a:pPr>
            <a:r>
              <a:rPr lang="es" sz="2400"/>
              <a:t>The iPAD will first show a blank screen with the GEER logo and the time. </a:t>
            </a:r>
            <a:endParaRPr sz="2400"/>
          </a:p>
        </p:txBody>
      </p:sp>
      <p:sp>
        <p:nvSpPr>
          <p:cNvPr id="111" name="Google Shape;111;p21"/>
          <p:cNvSpPr txBox="1"/>
          <p:nvPr/>
        </p:nvSpPr>
        <p:spPr>
          <a:xfrm>
            <a:off x="3162800" y="552800"/>
            <a:ext cx="54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2" name="Google Shape;112;p21"/>
          <p:cNvSpPr txBox="1"/>
          <p:nvPr/>
        </p:nvSpPr>
        <p:spPr>
          <a:xfrm>
            <a:off x="3099350" y="561875"/>
            <a:ext cx="5754600" cy="96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s" sz="1800">
                <a:solidFill>
                  <a:schemeClr val="dk2"/>
                </a:solidFill>
              </a:rPr>
              <a:t>Assignment and Distribution</a:t>
            </a:r>
            <a:endParaRPr b="1" sz="4200">
              <a:solidFill>
                <a:schemeClr val="dk1"/>
              </a:solidFill>
            </a:endParaRPr>
          </a:p>
          <a:p>
            <a:pPr indent="0" lvl="0" marL="0" rtl="0" algn="l">
              <a:lnSpc>
                <a:spcPct val="115000"/>
              </a:lnSpc>
              <a:spcBef>
                <a:spcPts val="1200"/>
              </a:spcBef>
              <a:spcAft>
                <a:spcPts val="1200"/>
              </a:spcAft>
              <a:buNone/>
            </a:pPr>
            <a:r>
              <a:t/>
            </a:r>
            <a:endParaRPr b="1" sz="2000">
              <a:solidFill>
                <a:schemeClr val="dk2"/>
              </a:solidFill>
            </a:endParaRPr>
          </a:p>
        </p:txBody>
      </p:sp>
      <p:pic>
        <p:nvPicPr>
          <p:cNvPr id="113" name="Google Shape;113;p21"/>
          <p:cNvPicPr preferRelativeResize="0"/>
          <p:nvPr/>
        </p:nvPicPr>
        <p:blipFill>
          <a:blip r:embed="rId3">
            <a:alphaModFix/>
          </a:blip>
          <a:stretch>
            <a:fillRect/>
          </a:stretch>
        </p:blipFill>
        <p:spPr>
          <a:xfrm>
            <a:off x="6432744" y="1319113"/>
            <a:ext cx="1878973" cy="2505276"/>
          </a:xfrm>
          <a:prstGeom prst="rect">
            <a:avLst/>
          </a:prstGeom>
          <a:noFill/>
          <a:ln>
            <a:noFill/>
          </a:ln>
        </p:spPr>
      </p:pic>
      <p:sp>
        <p:nvSpPr>
          <p:cNvPr id="114" name="Google Shape;114;p21"/>
          <p:cNvSpPr/>
          <p:nvPr/>
        </p:nvSpPr>
        <p:spPr>
          <a:xfrm>
            <a:off x="6289238" y="1132825"/>
            <a:ext cx="2166000" cy="2782200"/>
          </a:xfrm>
          <a:prstGeom prst="rect">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